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40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1685518369066947"/>
          <c:y val="0.10293628407481986"/>
          <c:w val="0.78314485772767239"/>
          <c:h val="0.500279370113277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2016год</c:v>
                </c:pt>
                <c:pt idx="2">
                  <c:v>исполнено за 2015 год 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2720.1</c:v>
                </c:pt>
                <c:pt idx="1">
                  <c:v>6068.8</c:v>
                </c:pt>
                <c:pt idx="2">
                  <c:v>983.5</c:v>
                </c:pt>
                <c:pt idx="3">
                  <c:v>2511.6999999999998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финансовая помощь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4865872602849168E-2"/>
                  <c:y val="6.0386856269772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5.928121526491293E-3"/>
                  <c:y val="4.2283298097251388E-3"/>
                </c:manualLayout>
              </c:layout>
              <c:tx>
                <c:rich>
                  <a:bodyPr/>
                  <a:lstStyle/>
                  <a:p>
                    <a:r>
                      <a:rPr lang="en-US" sz="1500" baseline="0" dirty="0"/>
                      <a:t>11492,7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3206485829059986E-2"/>
                  <c:y val="-2.0128952089924113E-3"/>
                </c:manualLayout>
              </c:layout>
              <c:tx>
                <c:rich>
                  <a:bodyPr/>
                  <a:lstStyle/>
                  <a:p>
                    <a:r>
                      <a:rPr lang="en-US" sz="1510" baseline="0" dirty="0"/>
                      <a:t>9003,1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510" baseline="0" dirty="0"/>
                      <a:t>11370,2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2016год</c:v>
                </c:pt>
                <c:pt idx="2">
                  <c:v>исполнено за 2015 год 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5517.3</c:v>
                </c:pt>
                <c:pt idx="1">
                  <c:v>14466.7</c:v>
                </c:pt>
                <c:pt idx="2">
                  <c:v>7478.8</c:v>
                </c:pt>
                <c:pt idx="3">
                  <c:v>12396.8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всего доходов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224575437037211E-2"/>
                  <c:y val="7.4477122732719211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9619457487179792E-2"/>
                  <c:y val="8.0515808359696451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4148466934473165E-2"/>
                  <c:y val="6.6425383401063826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2016год</c:v>
                </c:pt>
                <c:pt idx="2">
                  <c:v>исполнено за 2015 год 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8243</c:v>
                </c:pt>
                <c:pt idx="1">
                  <c:v>20557.8</c:v>
                </c:pt>
                <c:pt idx="2">
                  <c:v>8467.9</c:v>
                </c:pt>
                <c:pt idx="3">
                  <c:v>14930.8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6199680"/>
        <c:axId val="86221952"/>
        <c:axId val="0"/>
      </c:bar3DChart>
      <c:catAx>
        <c:axId val="8619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6221952"/>
        <c:crosses val="autoZero"/>
        <c:auto val="1"/>
        <c:lblAlgn val="ctr"/>
        <c:lblOffset val="100"/>
        <c:noMultiLvlLbl val="0"/>
      </c:catAx>
      <c:valAx>
        <c:axId val="86221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crossAx val="8619968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552650918635172"/>
          <c:y val="0.70014666550199456"/>
          <c:w val="0.27192965879265085"/>
          <c:h val="0.2871702209965434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337914834859618"/>
          <c:y val="7.6065312414493741E-2"/>
          <c:w val="0.74932560403341431"/>
          <c:h val="0.460658487745002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33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 год</c:v>
                </c:pt>
                <c:pt idx="2">
                  <c:v>исполнено за 2015 год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33</c:v>
                </c:pt>
                <c:pt idx="1">
                  <c:v>29.52</c:v>
                </c:pt>
                <c:pt idx="2">
                  <c:v>10.130000000000001</c:v>
                </c:pt>
                <c:pt idx="3">
                  <c:v>16.82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 год</c:v>
                </c:pt>
                <c:pt idx="2">
                  <c:v>исполнено за 2015 год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Лист1!$C$2:$C$5</c:f>
            </c:numRef>
          </c:val>
          <c:shape val="box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 год</c:v>
                </c:pt>
                <c:pt idx="2">
                  <c:v>исполнено за 2015 год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Лист1!$D$2:$D$5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83832192"/>
        <c:axId val="83835904"/>
        <c:axId val="0"/>
      </c:bar3DChart>
      <c:catAx>
        <c:axId val="83832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3835904"/>
        <c:crosses val="autoZero"/>
        <c:auto val="1"/>
        <c:lblAlgn val="ctr"/>
        <c:lblOffset val="100"/>
        <c:noMultiLvlLbl val="0"/>
      </c:catAx>
      <c:valAx>
        <c:axId val="838359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38321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294727353526376"/>
          <c:y val="8.4427434510406518E-2"/>
          <c:w val="0.59413512135015301"/>
          <c:h val="0.5915009834588018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9.6201432164102971E-3"/>
                  <c:y val="-3.97451926311786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 год</c:v>
                </c:pt>
                <c:pt idx="2">
                  <c:v>исполнено за 2015 год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2720.1</c:v>
                </c:pt>
                <c:pt idx="1">
                  <c:v>6068.8</c:v>
                </c:pt>
                <c:pt idx="2">
                  <c:v>858.1</c:v>
                </c:pt>
                <c:pt idx="3">
                  <c:v>2511.6999999999998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т.ч. НДФЛ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860429649230922E-2"/>
                  <c:y val="2.484074539448668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447000838290695E-2"/>
                  <c:y val="-4.9681490788973373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0463786851965942E-2"/>
                  <c:y val="-9.9362981577946746E-3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29064447384634E-2"/>
                  <c:y val="1.242037269724334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 год</c:v>
                </c:pt>
                <c:pt idx="2">
                  <c:v>исполнено за 2015 год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713</c:v>
                </c:pt>
                <c:pt idx="1">
                  <c:v>3851.7</c:v>
                </c:pt>
                <c:pt idx="2">
                  <c:v>428.8</c:v>
                </c:pt>
                <c:pt idx="3">
                  <c:v>550.9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первоначальный план на 2016 год</c:v>
                </c:pt>
                <c:pt idx="1">
                  <c:v>уточненный план на 2016 год</c:v>
                </c:pt>
                <c:pt idx="2">
                  <c:v>исполнено за 2015 год</c:v>
                </c:pt>
                <c:pt idx="3">
                  <c:v>исполнено за 2016 год</c:v>
                </c:pt>
              </c:strCache>
            </c:strRef>
          </c:cat>
          <c:val>
            <c:numRef>
              <c:f>Лист1!$D$2:$D$5</c:f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2975488"/>
        <c:axId val="32985472"/>
        <c:axId val="0"/>
      </c:bar3DChart>
      <c:catAx>
        <c:axId val="32975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99" baseline="0"/>
            </a:pPr>
            <a:endParaRPr lang="ru-RU"/>
          </a:p>
        </c:txPr>
        <c:crossAx val="32985472"/>
        <c:crosses val="autoZero"/>
        <c:auto val="1"/>
        <c:lblAlgn val="ctr"/>
        <c:lblOffset val="100"/>
        <c:noMultiLvlLbl val="0"/>
      </c:catAx>
      <c:valAx>
        <c:axId val="32985472"/>
        <c:scaling>
          <c:orientation val="minMax"/>
          <c:max val="50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975488"/>
        <c:crosses val="autoZero"/>
        <c:crossBetween val="between"/>
        <c:majorUnit val="1000"/>
        <c:minorUnit val="500"/>
      </c:valAx>
      <c:spPr>
        <a:noFill/>
        <a:ln w="25374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Налоги на товары(работы, услуги), реализуемые на территории РФ</c:v>
                </c:pt>
                <c:pt idx="1">
                  <c:v>Налог на доходы физических лиц </c:v>
                </c:pt>
                <c:pt idx="2">
                  <c:v>Единый сельскохозяйственный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доходы от оказания платных услуг</c:v>
                </c:pt>
                <c:pt idx="7">
                  <c:v>доходы от использования имущества</c:v>
                </c:pt>
                <c:pt idx="8">
                  <c:v>доходы от реализации имущества</c:v>
                </c:pt>
              </c:strCache>
            </c:strRef>
          </c:cat>
          <c:val>
            <c:numRef>
              <c:f>Лист1!$B$2:$B$10</c:f>
              <c:numCache>
                <c:formatCode>0.00%</c:formatCode>
                <c:ptCount val="9"/>
                <c:pt idx="0">
                  <c:v>0.55149999999999999</c:v>
                </c:pt>
                <c:pt idx="1">
                  <c:v>0.21929999999999999</c:v>
                </c:pt>
                <c:pt idx="2">
                  <c:v>8.9999999999999998E-4</c:v>
                </c:pt>
                <c:pt idx="3">
                  <c:v>5.7999999999999996E-3</c:v>
                </c:pt>
                <c:pt idx="4">
                  <c:v>0.17560000000000001</c:v>
                </c:pt>
                <c:pt idx="5">
                  <c:v>2.7000000000000001E-3</c:v>
                </c:pt>
                <c:pt idx="6">
                  <c:v>4.4200000000000003E-2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7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098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всего</c:v>
                </c:pt>
              </c:strCache>
            </c:strRef>
          </c:tx>
          <c:invertIfNegative val="0"/>
          <c:dLbls>
            <c:dLbl>
              <c:idx val="1"/>
              <c:layout/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mtClean="0"/>
                      <a:t>13314,2</a:t>
                    </a:r>
                    <a:endParaRPr lang="en-US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первоначальный план за 2016 год</c:v>
                </c:pt>
                <c:pt idx="1">
                  <c:v>план с учетом изменений</c:v>
                </c:pt>
                <c:pt idx="2">
                  <c:v>исполнено 2016г. (кассовые расходы)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8515</c:v>
                </c:pt>
                <c:pt idx="1">
                  <c:v>21164.7</c:v>
                </c:pt>
                <c:pt idx="2">
                  <c:v>14911.2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первоначальный план за 2016 год</c:v>
                </c:pt>
                <c:pt idx="1">
                  <c:v>план с учетом изменений</c:v>
                </c:pt>
                <c:pt idx="2">
                  <c:v>исполнено 2016г. (кассовые расходы)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первоначальный план за 2016 год</c:v>
                </c:pt>
                <c:pt idx="1">
                  <c:v>план с учетом изменений</c:v>
                </c:pt>
                <c:pt idx="2">
                  <c:v>исполнено 2016г. (кассовые расходы)</c:v>
                </c:pt>
              </c:strCache>
            </c:strRef>
          </c:cat>
          <c:val>
            <c:numRef>
              <c:f>Лист1!$D$2:$D$4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43200"/>
        <c:axId val="33044736"/>
      </c:barChart>
      <c:catAx>
        <c:axId val="3304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2"/>
            </a:pPr>
            <a:endParaRPr lang="ru-RU"/>
          </a:p>
        </c:txPr>
        <c:crossAx val="33044736"/>
        <c:crosses val="autoZero"/>
        <c:auto val="1"/>
        <c:lblAlgn val="ctr"/>
        <c:lblOffset val="100"/>
        <c:noMultiLvlLbl val="0"/>
      </c:catAx>
      <c:valAx>
        <c:axId val="33044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3043200"/>
        <c:crosses val="autoZero"/>
        <c:crossBetween val="between"/>
      </c:valAx>
      <c:spPr>
        <a:noFill/>
        <a:ln w="25410">
          <a:noFill/>
        </a:ln>
      </c:spPr>
    </c:plotArea>
    <c:plotVisOnly val="1"/>
    <c:dispBlanksAs val="gap"/>
    <c:showDLblsOverMax val="0"/>
  </c:chart>
  <c:txPr>
    <a:bodyPr/>
    <a:lstStyle/>
    <a:p>
      <a:pPr>
        <a:defRPr sz="1802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ДОЛИ РАСХОДОВ ЗА 2016 ГОД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c:rich>
      </c:tx>
      <c:layout/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6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Lbls>
            <c:dLbl>
              <c:idx val="5"/>
              <c:layout>
                <c:manualLayout>
                  <c:x val="-9.3072991889790027E-2"/>
                  <c:y val="-4.667245787465195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6786963982881605E-2"/>
                  <c:y val="8.218163175979108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1932622729705885E-2"/>
                  <c:y val="-2.201378561685917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 и кинематография</c:v>
                </c:pt>
                <c:pt idx="6">
                  <c:v>социальная политика</c:v>
                </c:pt>
                <c:pt idx="7">
                  <c:v>физическая культура и спорт</c:v>
                </c:pt>
              </c:strCache>
            </c:strRef>
          </c:cat>
          <c:val>
            <c:numRef>
              <c:f>Лист1!$B$2:$B$9</c:f>
              <c:numCache>
                <c:formatCode>0.00%</c:formatCode>
                <c:ptCount val="8"/>
                <c:pt idx="0">
                  <c:v>0.17130000000000001</c:v>
                </c:pt>
                <c:pt idx="1">
                  <c:v>1.2500000000000001E-2</c:v>
                </c:pt>
                <c:pt idx="2">
                  <c:v>2.9999999999999997E-4</c:v>
                </c:pt>
                <c:pt idx="3">
                  <c:v>0.14799999999999999</c:v>
                </c:pt>
                <c:pt idx="4">
                  <c:v>0.12870000000000001</c:v>
                </c:pt>
                <c:pt idx="5">
                  <c:v>0.51119999999999999</c:v>
                </c:pt>
                <c:pt idx="6">
                  <c:v>7.7000000000000002E-3</c:v>
                </c:pt>
                <c:pt idx="7">
                  <c:v>2.01E-2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legend>
      <c:legendPos val="r"/>
      <c:layout>
        <c:manualLayout>
          <c:xMode val="edge"/>
          <c:yMode val="edge"/>
          <c:x val="0.65227944867547294"/>
          <c:y val="0.19247036795559788"/>
          <c:w val="0.28856624069532288"/>
          <c:h val="0.71191216543791891"/>
        </c:manualLayout>
      </c:layout>
      <c:overlay val="0"/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Администрация Бутрахтинского сельсовета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33F72C-D4D3-450F-8AB3-3E89709F2F59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244580-34E6-4F6A-9730-CE8D63E84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761845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/>
              <a:t>Администрация Бутрахтинского сельсовета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CCF88D-DD15-48EF-A836-E1BDD12096A8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1AE6F4-E0E6-4AD9-AE5F-2F3FA26795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3714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1268" name="Верхний колонтитул 4"/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onstant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mtClean="0">
                <a:latin typeface="Calibri" pitchFamily="34" charset="0"/>
              </a:rPr>
              <a:t>Администрация Бутрахтинского сельсовета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565508-CA3E-4018-8A23-BEF5CE9C2B7A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0DDCC-4688-41CA-B2AA-00AC9E2CC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11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DEEE6-94A1-48E9-A4F2-BDA24520A042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AF3DF-B8AA-4AA4-BB05-4F6ED634C0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161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07F04-E7B9-4E6B-BC85-55A6A2BAB38C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8C7FA-16E4-442F-97E4-B2C09CE9F0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25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6D467-B706-4201-BAE8-FD925C4EED27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A0E4-419A-4520-A28B-F706604554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3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8EA95-2234-4A69-9A4C-E431B9E9F009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17D18-90B9-466C-8497-A36EC59E1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6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5F964-1705-421F-A979-E1BFB5490963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AF75D-3D34-4F80-8570-CED393935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374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0AC8-B797-439F-AEF6-67BF511300F0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A17EA-CDE8-4491-8B24-2F7A1E41BD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225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C8898-EB71-49C6-901F-636FAC4D5146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6A02-3C24-4AFE-9AA6-9A01324FB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343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FF5C6-FA7D-4424-890C-BB4B9A6F96F6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BB4E5-D037-4170-B4BA-5181DF1E72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552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59000-3DB7-4C33-85C1-755F74DB0894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43F4-BD8A-4D1B-A644-563728C0A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28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3DB6B-5A7B-4D35-911C-932C206E81BF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F59D85-607A-4896-AFCC-D6293268A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31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AB301D-A351-41E0-9B86-1F4B78801EBB}" type="datetimeFigureOut">
              <a:rPr lang="ru-RU"/>
              <a:pPr>
                <a:defRPr/>
              </a:pPr>
              <a:t>22.06.2017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2C0A13-576A-47F0-8ADD-18D7D41C1D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5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789539" y="260350"/>
            <a:ext cx="58094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 smtClean="0"/>
              <a:t>Администрация Имекского сельсовета Таштыпского  </a:t>
            </a:r>
            <a:endParaRPr lang="ru-RU" dirty="0"/>
          </a:p>
          <a:p>
            <a:pPr algn="ctr" eaLnBrk="1" hangingPunct="1"/>
            <a:r>
              <a:rPr lang="ru-RU" dirty="0" smtClean="0"/>
              <a:t>района Республики Хакасия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2988" y="1844675"/>
            <a:ext cx="7632700" cy="2232025"/>
          </a:xfrm>
          <a:prstGeom prst="rect">
            <a:avLst/>
          </a:prstGeom>
          <a:solidFill>
            <a:schemeClr val="accent1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400" dirty="0">
                <a:solidFill>
                  <a:schemeClr val="bg1"/>
                </a:solidFill>
              </a:rPr>
              <a:t>Об исполнении бюджета </a:t>
            </a:r>
            <a:r>
              <a:rPr lang="ru-RU" sz="3400" dirty="0" smtClean="0">
                <a:solidFill>
                  <a:schemeClr val="bg1"/>
                </a:solidFill>
              </a:rPr>
              <a:t>Имекского сельсовета за </a:t>
            </a:r>
            <a:r>
              <a:rPr lang="ru-RU" sz="3400" dirty="0">
                <a:solidFill>
                  <a:schemeClr val="bg1"/>
                </a:solidFill>
              </a:rPr>
              <a:t>2016 год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8880364"/>
              </p:ext>
            </p:extLst>
          </p:nvPr>
        </p:nvGraphicFramePr>
        <p:xfrm>
          <a:off x="230312" y="568325"/>
          <a:ext cx="8569325" cy="6007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1331913" y="333375"/>
            <a:ext cx="7343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/>
              <a:t>Доходы бюджета </a:t>
            </a:r>
            <a:r>
              <a:rPr lang="ru-RU" dirty="0" smtClean="0"/>
              <a:t>Имекского, </a:t>
            </a:r>
            <a:r>
              <a:rPr lang="ru-RU" dirty="0"/>
              <a:t>тыс</a:t>
            </a:r>
            <a:r>
              <a:rPr lang="ru-RU" dirty="0" smtClean="0"/>
              <a:t>. руб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250825" y="404813"/>
            <a:ext cx="82819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/>
              <a:t>Доля собственных доходов в общей сумме  доходов бюджета </a:t>
            </a:r>
          </a:p>
          <a:p>
            <a:pPr algn="ctr" eaLnBrk="1" hangingPunct="1"/>
            <a:r>
              <a:rPr lang="ru-RU" dirty="0" smtClean="0"/>
              <a:t>Имекского, </a:t>
            </a:r>
            <a:r>
              <a:rPr lang="ru-RU" dirty="0"/>
              <a:t>%</a:t>
            </a: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2735394"/>
              </p:ext>
            </p:extLst>
          </p:nvPr>
        </p:nvGraphicFramePr>
        <p:xfrm>
          <a:off x="827088" y="1050925"/>
          <a:ext cx="7561262" cy="5691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7296449"/>
              </p:ext>
            </p:extLst>
          </p:nvPr>
        </p:nvGraphicFramePr>
        <p:xfrm>
          <a:off x="684213" y="1125538"/>
          <a:ext cx="7920037" cy="511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468313" y="620713"/>
            <a:ext cx="8486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/>
              <a:t>Собственные доходы, в т.ч. НДФЛ за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9611173"/>
              </p:ext>
            </p:extLst>
          </p:nvPr>
        </p:nvGraphicFramePr>
        <p:xfrm>
          <a:off x="755650" y="1125538"/>
          <a:ext cx="8137525" cy="5327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2339975" y="476250"/>
            <a:ext cx="5930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eaLnBrk="1" hangingPunct="1"/>
            <a:r>
              <a:rPr lang="ru-RU" dirty="0"/>
              <a:t>Структура собственных доходов за 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5004094"/>
              </p:ext>
            </p:extLst>
          </p:nvPr>
        </p:nvGraphicFramePr>
        <p:xfrm>
          <a:off x="395288" y="1341438"/>
          <a:ext cx="8424862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468313" y="620713"/>
            <a:ext cx="866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ru-RU" dirty="0"/>
              <a:t>Расходы бюджета </a:t>
            </a:r>
            <a:r>
              <a:rPr lang="ru-RU" dirty="0" smtClean="0"/>
              <a:t>Имекского </a:t>
            </a:r>
            <a:r>
              <a:rPr lang="ru-RU" dirty="0"/>
              <a:t>сельсовета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699097"/>
              </p:ext>
            </p:extLst>
          </p:nvPr>
        </p:nvGraphicFramePr>
        <p:xfrm>
          <a:off x="755650" y="692150"/>
          <a:ext cx="8712200" cy="5976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401</TotalTime>
  <Words>97</Words>
  <Application>Microsoft Office PowerPoint</Application>
  <PresentationFormat>Экран (4:3)</PresentationFormat>
  <Paragraphs>31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37</cp:revision>
  <cp:lastPrinted>2016-06-24T05:22:48Z</cp:lastPrinted>
  <dcterms:created xsi:type="dcterms:W3CDTF">2016-06-17T06:40:17Z</dcterms:created>
  <dcterms:modified xsi:type="dcterms:W3CDTF">2017-06-22T08:50:09Z</dcterms:modified>
</cp:coreProperties>
</file>